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63" r:id="rId3"/>
    <p:sldId id="284" r:id="rId4"/>
    <p:sldId id="286" r:id="rId5"/>
    <p:sldId id="285" r:id="rId6"/>
    <p:sldId id="281" r:id="rId7"/>
    <p:sldId id="278" r:id="rId8"/>
    <p:sldId id="279" r:id="rId9"/>
    <p:sldId id="275" r:id="rId10"/>
    <p:sldId id="287" r:id="rId11"/>
    <p:sldId id="276" r:id="rId12"/>
    <p:sldId id="282" r:id="rId13"/>
    <p:sldId id="277" r:id="rId14"/>
    <p:sldId id="283" r:id="rId15"/>
    <p:sldId id="264" r:id="rId16"/>
    <p:sldId id="267" r:id="rId17"/>
    <p:sldId id="268" r:id="rId18"/>
    <p:sldId id="273" r:id="rId19"/>
    <p:sldId id="274" r:id="rId20"/>
    <p:sldId id="280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62C91-5156-47BE-92BF-8D98C6C7EDD8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5A29CFB-914C-438C-AF59-1CC14547B4B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62C91-5156-47BE-92BF-8D98C6C7EDD8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29CFB-914C-438C-AF59-1CC14547B4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62C91-5156-47BE-92BF-8D98C6C7EDD8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29CFB-914C-438C-AF59-1CC14547B4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A362C91-5156-47BE-92BF-8D98C6C7EDD8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45A29CFB-914C-438C-AF59-1CC14547B4B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62C91-5156-47BE-92BF-8D98C6C7EDD8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29CFB-914C-438C-AF59-1CC14547B4B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62C91-5156-47BE-92BF-8D98C6C7EDD8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29CFB-914C-438C-AF59-1CC14547B4B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29CFB-914C-438C-AF59-1CC14547B4B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62C91-5156-47BE-92BF-8D98C6C7EDD8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62C91-5156-47BE-92BF-8D98C6C7EDD8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29CFB-914C-438C-AF59-1CC14547B4B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62C91-5156-47BE-92BF-8D98C6C7EDD8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29CFB-914C-438C-AF59-1CC14547B4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A362C91-5156-47BE-92BF-8D98C6C7EDD8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5A29CFB-914C-438C-AF59-1CC14547B4B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62C91-5156-47BE-92BF-8D98C6C7EDD8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5A29CFB-914C-438C-AF59-1CC14547B4B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A362C91-5156-47BE-92BF-8D98C6C7EDD8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45A29CFB-914C-438C-AF59-1CC14547B4B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Народы Поволжья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714488"/>
            <a:ext cx="7846054" cy="1894362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>
                <a:solidFill>
                  <a:srgbClr val="FF0000"/>
                </a:solidFill>
              </a:rPr>
              <a:t>Мордва</a:t>
            </a:r>
            <a:endParaRPr lang="ru-RU" sz="5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1230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Свадьба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0722" name="Picture 2" descr="C:\Documents and Settings\Администратор\Рабочий стол\image9505804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1052736"/>
            <a:ext cx="5112568" cy="384559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51520" y="692696"/>
            <a:ext cx="374441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Начинался свадебный цикл со сватовства – </a:t>
            </a:r>
            <a:r>
              <a:rPr lang="ru-RU" dirty="0" err="1" smtClean="0"/>
              <a:t>ладяма</a:t>
            </a:r>
            <a:r>
              <a:rPr lang="ru-RU" dirty="0" smtClean="0"/>
              <a:t> (м.), </a:t>
            </a:r>
            <a:r>
              <a:rPr lang="ru-RU" dirty="0" err="1" smtClean="0"/>
              <a:t>ладямо</a:t>
            </a:r>
            <a:r>
              <a:rPr lang="ru-RU" dirty="0" smtClean="0"/>
              <a:t> (э.). Перед тем, как отправиться сватать невесту, отец жениха приносил жертвы богам-покровителям дома, двора и умершим предкам. Затем отрезал от хлеба горбушку, вынимал из нее мякиш и заполнял медом. Ночью верхом на лошади он ехал к дому невесты и клал горбушку на воротный столб и уезжал. Отец девушки соглашался или возвращал хлеб с мёдом. За невестой снаряжали свадебный поезд. 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79512" y="5157192"/>
            <a:ext cx="87849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Число поезжан (э. </a:t>
            </a:r>
            <a:r>
              <a:rPr lang="ru-RU" i="1" dirty="0" err="1" smtClean="0"/>
              <a:t>кудат</a:t>
            </a:r>
            <a:r>
              <a:rPr lang="ru-RU" dirty="0" smtClean="0"/>
              <a:t>) обязательно </a:t>
            </a:r>
            <a:r>
              <a:rPr lang="ru-RU" dirty="0" err="1" smtClean="0"/>
              <a:t>длжно</a:t>
            </a:r>
            <a:r>
              <a:rPr lang="ru-RU" dirty="0" smtClean="0"/>
              <a:t> было быть нечётным. Главным лицом считалась сваха (</a:t>
            </a:r>
            <a:r>
              <a:rPr lang="ru-RU" i="1" dirty="0" err="1" smtClean="0"/>
              <a:t>кудава</a:t>
            </a:r>
            <a:r>
              <a:rPr lang="ru-RU" dirty="0" smtClean="0"/>
              <a:t>). Ею не могла быть девушка, беременная женщина или вдова. Вторым лицом по почету и важности являлся </a:t>
            </a:r>
            <a:r>
              <a:rPr lang="ru-RU" dirty="0" err="1" smtClean="0"/>
              <a:t>торонь</a:t>
            </a:r>
            <a:r>
              <a:rPr lang="ru-RU" dirty="0" smtClean="0"/>
              <a:t> </a:t>
            </a:r>
            <a:r>
              <a:rPr lang="ru-RU" dirty="0" err="1" smtClean="0"/>
              <a:t>канды</a:t>
            </a:r>
            <a:r>
              <a:rPr lang="ru-RU" dirty="0" smtClean="0"/>
              <a:t> (м.), </a:t>
            </a:r>
            <a:r>
              <a:rPr lang="ru-RU" dirty="0" err="1" smtClean="0"/>
              <a:t>уредев</a:t>
            </a:r>
            <a:r>
              <a:rPr lang="ru-RU" dirty="0" smtClean="0"/>
              <a:t> (э.). Его обязанность охранять жениха и весь поезд от порчи и распоряжаться столом. 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187280"/>
          </a:xfrm>
        </p:spPr>
        <p:txBody>
          <a:bodyPr>
            <a:normAutofit fontScale="55000" lnSpcReduction="20000"/>
          </a:bodyPr>
          <a:lstStyle/>
          <a:p>
            <a:r>
              <a:rPr lang="ru-RU" sz="4200" dirty="0" smtClean="0"/>
              <a:t>Забота о потомстве начиналась с момента вступления в брак, что отражено в свадебных обрядах. Чтобы узнать пол будущего ребёнка, наблюдали за беременной женщиной: наличие на лице пигментных пятен указывало на рождение сына; большой продолговатый живот, обращенный к левой стороне, — девочки, и наоборот. </a:t>
            </a:r>
          </a:p>
          <a:p>
            <a:r>
              <a:rPr lang="ru-RU" sz="4200" dirty="0" smtClean="0"/>
              <a:t>Божествами, влияющими на деторождение, считались у мордвы богиня воды </a:t>
            </a:r>
            <a:r>
              <a:rPr lang="ru-RU" sz="4200" i="1" dirty="0" err="1" smtClean="0"/>
              <a:t>Ведьава</a:t>
            </a:r>
            <a:r>
              <a:rPr lang="ru-RU" sz="4200" dirty="0" smtClean="0"/>
              <a:t> и богиня леса </a:t>
            </a:r>
            <a:r>
              <a:rPr lang="ru-RU" sz="4200" i="1" dirty="0" err="1" smtClean="0"/>
              <a:t>Вирьава</a:t>
            </a:r>
            <a:r>
              <a:rPr lang="ru-RU" sz="4200" dirty="0" smtClean="0"/>
              <a:t>. На молениях, устраиваемых в их честь, просили даровать людям «полные лавки детей». Существовало поверье, что </a:t>
            </a:r>
            <a:r>
              <a:rPr lang="ru-RU" sz="4200" i="1" dirty="0" err="1" smtClean="0"/>
              <a:t>Ведьава</a:t>
            </a:r>
            <a:r>
              <a:rPr lang="ru-RU" sz="4200" dirty="0" smtClean="0"/>
              <a:t> ворует новорожденных и даже еще не родившихся детей. Поэтому, если у женщины не было детей, она ходила на речку и обращалась к покровительнице воды с молитвой: </a:t>
            </a:r>
            <a:r>
              <a:rPr lang="ru-RU" sz="4200" i="1" dirty="0" smtClean="0"/>
              <a:t>«Ведь </a:t>
            </a:r>
            <a:r>
              <a:rPr lang="ru-RU" sz="4200" i="1" dirty="0" err="1" smtClean="0"/>
              <a:t>ава</a:t>
            </a:r>
            <a:r>
              <a:rPr lang="ru-RU" sz="4200" i="1" dirty="0" smtClean="0"/>
              <a:t>, матушка, прости меня, быть может, я тебя обидела и поэтому не рожаю детей»</a:t>
            </a:r>
            <a:r>
              <a:rPr lang="ru-RU" sz="4200" dirty="0" smtClean="0"/>
              <a:t>.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4312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Семейно-бытовая обрядность</a:t>
            </a:r>
            <a:r>
              <a:rPr lang="ru-RU" sz="2400" dirty="0" smtClean="0">
                <a:solidFill>
                  <a:srgbClr val="FF0000"/>
                </a:solidFill>
              </a:rPr>
              <a:t>.. </a:t>
            </a:r>
            <a:r>
              <a:rPr lang="ru-RU" sz="2400" dirty="0" err="1" smtClean="0">
                <a:solidFill>
                  <a:srgbClr val="FF0000"/>
                </a:solidFill>
              </a:rPr>
              <a:t>Родинный</a:t>
            </a:r>
            <a:r>
              <a:rPr lang="ru-RU" sz="2400" dirty="0" smtClean="0">
                <a:solidFill>
                  <a:srgbClr val="FF0000"/>
                </a:solidFill>
              </a:rPr>
              <a:t> цикл.</a:t>
            </a:r>
            <a:endParaRPr lang="ru-RU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504056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Семейно-бытовая обрядность.. </a:t>
            </a:r>
            <a:r>
              <a:rPr lang="ru-RU" sz="2400" dirty="0" err="1" smtClean="0">
                <a:solidFill>
                  <a:srgbClr val="FF0000"/>
                </a:solidFill>
              </a:rPr>
              <a:t>Родинный</a:t>
            </a:r>
            <a:r>
              <a:rPr lang="ru-RU" sz="2400" dirty="0" smtClean="0">
                <a:solidFill>
                  <a:srgbClr val="FF0000"/>
                </a:solidFill>
              </a:rPr>
              <a:t> цикл</a:t>
            </a:r>
            <a:endParaRPr lang="ru-RU" sz="2400" dirty="0"/>
          </a:p>
        </p:txBody>
      </p:sp>
      <p:pic>
        <p:nvPicPr>
          <p:cNvPr id="28674" name="Picture 2" descr="C:\Documents and Settings\Администратор\Рабочий стол\ef5fcf50486def9cf29a07c6ea21853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700808"/>
            <a:ext cx="4320480" cy="388843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51520" y="908720"/>
            <a:ext cx="446449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Таким образом, следует, что родильные обряды мордвы к настоящему времени изменились, но кое-где еще сохраняются. Например, сохраняется обычай топить баню и мыть роженицу и ребенка после возвращения из роддома. Раньше этому омовению придавался магический смысл, то теперь оно носит больше сугубо гигиенический характер. Одновременно возникают и новые традиции, например, обычай отмечать дни рождения детей, которые являются поводом для сбора за столом всех родственников. Нередко в этот день устраивают два стола: для сверстников ребенка и для взрослых. Основная идея современной родильной обрядности сводится в один семейный праздник в честь рождения ребенка. </a:t>
            </a:r>
            <a:endParaRPr lang="ru-RU" dirty="0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51520" y="692696"/>
            <a:ext cx="8435280" cy="5403304"/>
          </a:xfrm>
        </p:spPr>
        <p:txBody>
          <a:bodyPr>
            <a:noAutofit/>
          </a:bodyPr>
          <a:lstStyle/>
          <a:p>
            <a:r>
              <a:rPr lang="ru-RU" sz="2000" dirty="0" smtClean="0"/>
              <a:t>Для мордвы характерно сочетание норм православного христианства и дохристианских представлений о загробном мире. </a:t>
            </a:r>
          </a:p>
          <a:p>
            <a:r>
              <a:rPr lang="ru-RU" sz="2000" dirty="0" smtClean="0"/>
              <a:t>Похоронные обряды мордвы, по народным верованиям, обеспечивали переход души в мир иной, доброе отношение умершего к живым. Поэтому в ритуале погребения прослеживается забота о покойном: его обмывали, одевали в лучшую одежду, клали в гроб предметы, которые могли понадобиться ему в загробной жизни (еду, деньги, орудия труда и др.). </a:t>
            </a:r>
            <a:endParaRPr lang="ru-RU" sz="2000" dirty="0" smtClean="0"/>
          </a:p>
          <a:p>
            <a:r>
              <a:rPr lang="ru-RU" sz="2000" dirty="0" smtClean="0"/>
              <a:t>Значительную </a:t>
            </a:r>
            <a:r>
              <a:rPr lang="ru-RU" sz="2000" dirty="0" smtClean="0"/>
              <a:t>роль отводила мордва и умершим предкам. Они считались покровителями своих сородичей. К ним обращались с молитвами во время различных бедствий: мора скота, болезней людей и т.п. До сих пор во многих мордовских селениях во время засухи старые люди ходят молиться на кладбище, прося предков посодействовать этой беде. С ними "советовались" перед каждым важным делом: перед свадьбой, куплей или продажей дома, скота и т.п. Верили, что, разгневавшись, предки могли наслать болезни, неурожай и другие несчастья. Поэтому им, как и божествам, приносили жертвы, устраивали в их честь специальные поминальные дни</a:t>
            </a:r>
          </a:p>
          <a:p>
            <a:endParaRPr lang="ru-RU" sz="2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432048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Семейно-бытовая обрядность</a:t>
            </a:r>
            <a:r>
              <a:rPr lang="ru-RU" sz="2800" dirty="0" smtClean="0">
                <a:solidFill>
                  <a:srgbClr val="FF0000"/>
                </a:solidFill>
              </a:rPr>
              <a:t>. Похороны</a:t>
            </a:r>
            <a:endParaRPr lang="ru-RU" sz="2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544616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Традиционный мордовский костюм, особенно женский, сохранял свои особенности до 20-З0-х годов XX века. А у некоторых групп мордвы он и сейчас функционирует во время обрядов и праздников. Комплекс одежды включал нательную и верхнюю лёгкую одежду, набор тёплой межсезонной и зимней одежды. Составной частью в костюм входили различные съёмные детали и украшения.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Традиционная мордовская одежда развивалась по двум направлениям, соответствующим культуре мокши и эрзи.. Но при всём своеобразии одежды отдельных групп мордвы, она имеет много общих черт: белый льняной или посконный (изготовленный из конопли) холст как основной материал одежды, </a:t>
            </a:r>
            <a:r>
              <a:rPr lang="ru-RU" dirty="0" err="1" smtClean="0"/>
              <a:t>туникообразный</a:t>
            </a:r>
            <a:r>
              <a:rPr lang="ru-RU" dirty="0" smtClean="0"/>
              <a:t> (прямой) покрой рубахи и верхней белой распашной одежды, отделка плотной вышивкой преимущественно из шерсти красного и чёрного или тёмно-синего цветов. Общими деталями предстают своеобразные украшения из металла, монет, бисера и раковин, плетёная из лыка обувь, сапоги со сборами, а также обычай обёртывать ноги онучами, чтобы они были ровными и толстыми. </a:t>
            </a:r>
            <a:br>
              <a:rPr lang="ru-RU" dirty="0" smtClean="0"/>
            </a:br>
            <a:r>
              <a:rPr lang="ru-RU" dirty="0" smtClean="0"/>
              <a:t>Основными частями мужского костюма у мокши и эрзи была рубаха (</a:t>
            </a:r>
            <a:r>
              <a:rPr lang="ru-RU" dirty="0" err="1" smtClean="0"/>
              <a:t>панар</a:t>
            </a:r>
            <a:r>
              <a:rPr lang="ru-RU" dirty="0" smtClean="0"/>
              <a:t>) и штаны (</a:t>
            </a:r>
            <a:r>
              <a:rPr lang="ru-RU" dirty="0" err="1" smtClean="0"/>
              <a:t>понскт</a:t>
            </a:r>
            <a:r>
              <a:rPr lang="ru-RU" dirty="0" smtClean="0"/>
              <a:t>). Их шили из домотканого холста.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5632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Традиционный костюм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 descr="https://img-fotki.yandex.ru/get/26292/157764198.4b/0_de131_636e9ba1_ori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 descr="C:\Documents and Settings\Администратор\Рабочий стол\mordovskiy_narod_3-400x2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3933056"/>
            <a:ext cx="3563312" cy="266357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39552" y="1124744"/>
            <a:ext cx="482453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Существует </a:t>
            </a:r>
            <a:r>
              <a:rPr lang="ru-RU" dirty="0" smtClean="0"/>
              <a:t>разница и в национальном женском </a:t>
            </a:r>
            <a:r>
              <a:rPr lang="ru-RU" dirty="0" smtClean="0"/>
              <a:t>костюме </a:t>
            </a:r>
            <a:r>
              <a:rPr lang="ru-RU" dirty="0" err="1" smtClean="0"/>
              <a:t>мокшанки</a:t>
            </a:r>
            <a:r>
              <a:rPr lang="ru-RU" dirty="0" smtClean="0"/>
              <a:t> и эрзянки: </a:t>
            </a:r>
          </a:p>
          <a:p>
            <a:r>
              <a:rPr lang="ru-RU" dirty="0" smtClean="0"/>
              <a:t>- </a:t>
            </a:r>
            <a:r>
              <a:rPr lang="ru-RU" dirty="0" err="1" smtClean="0"/>
              <a:t>мокшанка</a:t>
            </a:r>
            <a:r>
              <a:rPr lang="ru-RU" dirty="0" smtClean="0"/>
              <a:t> </a:t>
            </a:r>
            <a:r>
              <a:rPr lang="ru-RU" dirty="0" smtClean="0"/>
              <a:t>носит рубашку и штаны, причем рубашка у нее спускается не до пят, как у эрзянки, а поддерживается у </a:t>
            </a:r>
            <a:r>
              <a:rPr lang="ru-RU" dirty="0" smtClean="0"/>
              <a:t>пояса;.</a:t>
            </a:r>
          </a:p>
          <a:p>
            <a:r>
              <a:rPr lang="ru-RU" dirty="0" smtClean="0"/>
              <a:t>У </a:t>
            </a:r>
            <a:r>
              <a:rPr lang="ru-RU" dirty="0" err="1" smtClean="0"/>
              <a:t>мокшанок</a:t>
            </a:r>
            <a:r>
              <a:rPr lang="ru-RU" dirty="0" smtClean="0"/>
              <a:t> </a:t>
            </a:r>
            <a:r>
              <a:rPr lang="ru-RU" dirty="0" smtClean="0"/>
              <a:t>головной убор ближе к черемисскому и заменяется иногда полотенцем или шалью, навертываемыми в виде чалмы </a:t>
            </a:r>
            <a:r>
              <a:rPr lang="ru-RU" dirty="0" err="1" smtClean="0"/>
              <a:t>Мокшанки</a:t>
            </a:r>
            <a:r>
              <a:rPr lang="ru-RU" dirty="0" smtClean="0"/>
              <a:t> не носят также «</a:t>
            </a:r>
            <a:r>
              <a:rPr lang="ru-RU" dirty="0" err="1" smtClean="0"/>
              <a:t>пулагая</a:t>
            </a:r>
            <a:r>
              <a:rPr lang="ru-RU" dirty="0" smtClean="0"/>
              <a:t>» — </a:t>
            </a:r>
            <a:r>
              <a:rPr lang="ru-RU" dirty="0" err="1" smtClean="0"/>
              <a:t>назадника</a:t>
            </a:r>
            <a:r>
              <a:rPr lang="ru-RU" dirty="0" smtClean="0"/>
              <a:t>, украшенного бисером и длинной бахромой и распространенного у эрзянок. </a:t>
            </a:r>
            <a:br>
              <a:rPr lang="ru-RU" dirty="0" smtClean="0"/>
            </a:br>
            <a:endParaRPr lang="ru-RU" dirty="0" smtClean="0"/>
          </a:p>
          <a:p>
            <a:r>
              <a:rPr lang="ru-RU" dirty="0" smtClean="0"/>
              <a:t>- сверх </a:t>
            </a:r>
            <a:r>
              <a:rPr lang="ru-RU" dirty="0" smtClean="0"/>
              <a:t>рубашки эрзянка носит выбитый кафтан, так называемый </a:t>
            </a:r>
            <a:r>
              <a:rPr lang="ru-RU" dirty="0" err="1" smtClean="0"/>
              <a:t>шушпан</a:t>
            </a:r>
            <a:r>
              <a:rPr lang="ru-RU" dirty="0" smtClean="0"/>
              <a:t>, похожий на соответственный наряд черемиски. На голове эрзянки носят круглые кокошники и снабженные спереди </a:t>
            </a:r>
            <a:r>
              <a:rPr lang="ru-RU" dirty="0" err="1" smtClean="0"/>
              <a:t>рогообразным</a:t>
            </a:r>
            <a:r>
              <a:rPr lang="ru-RU" dirty="0" smtClean="0"/>
              <a:t> выступом сороки</a:t>
            </a:r>
            <a:r>
              <a:rPr lang="ru-RU" dirty="0" smtClean="0"/>
              <a:t>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971600" y="260648"/>
            <a:ext cx="6912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Традиционный костюм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1027" name="Picture 3" descr="C:\Documents and Settings\Администратор\Рабочий стол\_origin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332656"/>
            <a:ext cx="2952328" cy="3384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 descr="https://img-fotki.yandex.ru/get/64354/157764198.4b/0_de133_b2126348_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4" name="AutoShape 4" descr="https://img-fotki.yandex.ru/get/64354/157764198.4b/0_de133_b2126348_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7" name="Picture 7" descr="C:\Documents and Settings\Администратор\Рабочий стол\0_de133_b2126348_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12776"/>
            <a:ext cx="4189933" cy="4896544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611560" y="332656"/>
            <a:ext cx="38164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Из этих тканей мог получиться вот такой праздничный женский костюм</a:t>
            </a:r>
            <a:endParaRPr lang="ru-RU" dirty="0"/>
          </a:p>
        </p:txBody>
      </p:sp>
      <p:pic>
        <p:nvPicPr>
          <p:cNvPr id="5130" name="Picture 10" descr="C:\Documents and Settings\Администратор\Рабочий стол\0_de137_71c54fdc_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476672"/>
            <a:ext cx="3888432" cy="4824536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5148064" y="5877272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или вот такие одеяния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 descr="C:\Documents and Settings\Администратор\Рабочий стол\0_de135_576aaefc_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340768"/>
            <a:ext cx="4896544" cy="5184576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539552" y="332656"/>
            <a:ext cx="79928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 пояс прикрепляли сумки-лакомки. В таких кармашках носили ключи, деньги, сладости, разные мелкие вещи, помимо этого они служили украшением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Documents and Settings\Администратор\Рабочий стол\0_de581_2803af33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988840"/>
            <a:ext cx="7128792" cy="410445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899592" y="692696"/>
            <a:ext cx="7560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Украшения как таковые тоже были. Это различные бусы, </a:t>
            </a:r>
            <a:r>
              <a:rPr lang="ru-RU" dirty="0" err="1" smtClean="0"/>
              <a:t>накосники</a:t>
            </a:r>
            <a:r>
              <a:rPr lang="ru-RU" dirty="0" smtClean="0"/>
              <a:t> (справа), набедренник, который называется </a:t>
            </a:r>
            <a:r>
              <a:rPr lang="ru-RU" dirty="0" err="1" smtClean="0"/>
              <a:t>лапкат</a:t>
            </a:r>
            <a:r>
              <a:rPr lang="ru-RU" dirty="0" smtClean="0"/>
              <a:t> (на переднем плане)</a:t>
            </a: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 descr="C:\Documents and Settings\Администратор\Рабочий стол\0_de12f_82abe735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916832"/>
            <a:ext cx="4104456" cy="388843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55576" y="404664"/>
            <a:ext cx="7848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Головные уборы мордовских женщин очень разнообразны. Они были повседневные и парадные, для замужних и нет . Их украшали тесьмой, вышивкой, шитьем, бисером, другими деталями</a:t>
            </a:r>
            <a:endParaRPr lang="ru-RU" dirty="0"/>
          </a:p>
        </p:txBody>
      </p:sp>
      <p:pic>
        <p:nvPicPr>
          <p:cNvPr id="5" name="Picture 2" descr="C:\Documents and Settings\Администратор\Рабочий стол\0_de136_62cd8c9b_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484784"/>
            <a:ext cx="3456384" cy="489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412776"/>
            <a:ext cx="8534182" cy="467539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r>
              <a:rPr lang="ru-RU" b="1" dirty="0" smtClean="0"/>
              <a:t>Мордва</a:t>
            </a:r>
            <a:r>
              <a:rPr lang="ru-RU" dirty="0" smtClean="0"/>
              <a:t> </a:t>
            </a:r>
            <a:r>
              <a:rPr lang="ru-RU" dirty="0" smtClean="0"/>
              <a:t>–этноним</a:t>
            </a:r>
            <a:r>
              <a:rPr lang="ru-RU" dirty="0" smtClean="0"/>
              <a:t>, относимый к двум родственным финно-угорским народам волжско-пермской подгруппы </a:t>
            </a:r>
            <a:r>
              <a:rPr lang="ru-RU" b="1" dirty="0" smtClean="0"/>
              <a:t>мокша и эрзя</a:t>
            </a:r>
            <a:r>
              <a:rPr lang="ru-RU" dirty="0" smtClean="0"/>
              <a:t>, живущим в России. Как отмечают ученые, каждый из них имеет присущие только ему антропологические особенности и свой литературный язык. Основная территория проживания мокшан – бассейн реки Мокши, эрзян – бассейн реки Суры. </a:t>
            </a:r>
          </a:p>
          <a:p>
            <a:r>
              <a:rPr lang="ru-RU" dirty="0" smtClean="0"/>
              <a:t>У мокшан язык </a:t>
            </a:r>
            <a:r>
              <a:rPr lang="ru-RU" dirty="0" err="1" smtClean="0"/>
              <a:t>мокшанский</a:t>
            </a:r>
            <a:r>
              <a:rPr lang="ru-RU" dirty="0" smtClean="0"/>
              <a:t>, у эрзян – эрзянский, оба относятся к </a:t>
            </a:r>
            <a:r>
              <a:rPr lang="ru-RU" dirty="0" err="1" smtClean="0"/>
              <a:t>финно-волжской</a:t>
            </a:r>
            <a:r>
              <a:rPr lang="ru-RU" dirty="0" smtClean="0"/>
              <a:t> группе уральской семьи языков. </a:t>
            </a:r>
            <a:r>
              <a:rPr lang="ru-RU" dirty="0" smtClean="0"/>
              <a:t>Эти народы могут не понимать </a:t>
            </a:r>
            <a:r>
              <a:rPr lang="ru-RU" dirty="0" err="1" smtClean="0"/>
              <a:t>друг-друга</a:t>
            </a:r>
            <a:r>
              <a:rPr lang="ru-RU" dirty="0" smtClean="0"/>
              <a:t>.</a:t>
            </a:r>
            <a:endParaRPr lang="ru-RU" dirty="0" smtClean="0"/>
          </a:p>
          <a:p>
            <a:r>
              <a:rPr lang="ru-RU" dirty="0" smtClean="0"/>
              <a:t>Мордва – самое крупное объединение финно-угорских народов России.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08112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Происхождение  народа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196752"/>
            <a:ext cx="4402832" cy="5400600"/>
          </a:xfrm>
        </p:spPr>
        <p:txBody>
          <a:bodyPr>
            <a:normAutofit fontScale="47500" lnSpcReduction="20000"/>
          </a:bodyPr>
          <a:lstStyle/>
          <a:p>
            <a:r>
              <a:rPr lang="ru-RU" dirty="0" smtClean="0"/>
              <a:t>Основу питания мордвы, как и других земледельческих народов, составляли продукты земледелия. Хлеб (</a:t>
            </a:r>
            <a:r>
              <a:rPr lang="ru-RU" dirty="0" err="1" smtClean="0"/>
              <a:t>кши</a:t>
            </a:r>
            <a:r>
              <a:rPr lang="ru-RU" dirty="0" smtClean="0"/>
              <a:t>) выпекался преимущественно из ржаной и пшеничной, реже - ячменной и овсяной муки. Пекли его из кислого теста на закваске. Тесто раскладывали в формы или просто клали на капустные или другие листья.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По праздникам готовили лепёшки из сдобного теста, замешанного на сметане, масле, яйцах (</a:t>
            </a:r>
            <a:r>
              <a:rPr lang="ru-RU" dirty="0" err="1" smtClean="0"/>
              <a:t>копша</a:t>
            </a:r>
            <a:r>
              <a:rPr lang="ru-RU" dirty="0" smtClean="0"/>
              <a:t> - у мокши, </a:t>
            </a:r>
            <a:r>
              <a:rPr lang="ru-RU" dirty="0" err="1" smtClean="0"/>
              <a:t>сюкорот</a:t>
            </a:r>
            <a:r>
              <a:rPr lang="ru-RU" dirty="0" smtClean="0"/>
              <a:t> - у эрзи). Кроме этого пекли пироги с разнообразной начинкой (</a:t>
            </a:r>
            <a:r>
              <a:rPr lang="ru-RU" dirty="0" err="1" smtClean="0"/>
              <a:t>перякат</a:t>
            </a:r>
            <a:r>
              <a:rPr lang="ru-RU" dirty="0" smtClean="0"/>
              <a:t> - у мокши, </a:t>
            </a:r>
            <a:r>
              <a:rPr lang="ru-RU" dirty="0" err="1" smtClean="0"/>
              <a:t>прякат</a:t>
            </a:r>
            <a:r>
              <a:rPr lang="ru-RU" dirty="0" smtClean="0"/>
              <a:t> - у эрзи): овощной, мясной, ягодной, из каш, картошки и т.п. Блины (</a:t>
            </a:r>
            <a:r>
              <a:rPr lang="ru-RU" dirty="0" err="1" smtClean="0"/>
              <a:t>пачат</a:t>
            </a:r>
            <a:r>
              <a:rPr lang="ru-RU" dirty="0" smtClean="0"/>
              <a:t> - у мокши, </a:t>
            </a:r>
            <a:r>
              <a:rPr lang="ru-RU" dirty="0" err="1" smtClean="0"/>
              <a:t>пачалксеть</a:t>
            </a:r>
            <a:r>
              <a:rPr lang="ru-RU" dirty="0" smtClean="0"/>
              <a:t> - у эрзи) делали довольно толстым из пшеничной, пшённой, гречневой, гороховой муки. Их ели с молоком, маслом, мёдом.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Распространённым блюдом из пресного теста была салма: крутое тесто раскатывали полосками, затем отрезали кусочки и бросали в кипящий бульон.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Повседневным и обрядовым блюдом были разнообразные каши. Их варили на молоке, воде, заправляли коровьим или растительным маслом. Из ржаной муки готовили кулагу: муку разводили водой и ставили в печь томиться, для улучшения вкуса в неё добавляли ягоды.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Из молочных продуктов были </a:t>
            </a:r>
            <a:r>
              <a:rPr lang="ru-RU" dirty="0" err="1" smtClean="0"/>
              <a:t>поаулярны</a:t>
            </a:r>
            <a:r>
              <a:rPr lang="ru-RU" dirty="0" smtClean="0"/>
              <a:t> коровье и козье молоко, которое пили в сыром виде, использовали для приготовления первых блюд, мучных изделий, каш. В большом количестве употребляли кислое молоко (</a:t>
            </a:r>
            <a:r>
              <a:rPr lang="ru-RU" dirty="0" err="1" smtClean="0"/>
              <a:t>шапама</a:t>
            </a:r>
            <a:r>
              <a:rPr lang="ru-RU" dirty="0" smtClean="0"/>
              <a:t> </a:t>
            </a:r>
            <a:r>
              <a:rPr lang="ru-RU" dirty="0" err="1" smtClean="0"/>
              <a:t>лофца</a:t>
            </a:r>
            <a:r>
              <a:rPr lang="ru-RU" dirty="0" smtClean="0"/>
              <a:t> - у мокши, </a:t>
            </a:r>
            <a:r>
              <a:rPr lang="ru-RU" dirty="0" err="1" smtClean="0"/>
              <a:t>чапамо</a:t>
            </a:r>
            <a:r>
              <a:rPr lang="ru-RU" dirty="0" smtClean="0"/>
              <a:t> </a:t>
            </a:r>
            <a:r>
              <a:rPr lang="ru-RU" dirty="0" err="1" smtClean="0"/>
              <a:t>ловцо</a:t>
            </a:r>
            <a:r>
              <a:rPr lang="ru-RU" dirty="0" smtClean="0"/>
              <a:t> - у эрзи). Мясо употреблялось для приготовления супов (</a:t>
            </a:r>
            <a:r>
              <a:rPr lang="ru-RU" dirty="0" err="1" smtClean="0"/>
              <a:t>шонгарям</a:t>
            </a:r>
            <a:r>
              <a:rPr lang="ru-RU" dirty="0" smtClean="0"/>
              <a:t> - у мокши, ям - у эрзи), его тушили с картофелем, капустой, а также заготавливали впрок: солили, сушили, коптили.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792088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Традиционная кухня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050" name="AutoShape 2" descr="&amp;kcy;&amp;ucy;&amp;khcy;&amp;ncy;&amp;yacy; &amp;mcy;&amp;ocy;&amp;rcy;&amp;dcy;&amp;ocy;&amp;vcy;&amp;scy;&amp;kcy;&amp;ocy;&amp;gcy;&amp;ocy; &amp;ncy;&amp;acy;&amp;rcy;&amp;ocy;&amp;dcy;&amp;acy;"/>
          <p:cNvSpPr>
            <a:spLocks noChangeAspect="1" noChangeArrowheads="1"/>
          </p:cNvSpPr>
          <p:nvPr/>
        </p:nvSpPr>
        <p:spPr bwMode="auto">
          <a:xfrm>
            <a:off x="155575" y="-1211263"/>
            <a:ext cx="3810000" cy="25336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1" name="Picture 3" descr="C:\Documents and Settings\Администратор\Рабочий стол\mordovskiy_narod_5-400x2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844824"/>
            <a:ext cx="3816424" cy="28803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980728"/>
            <a:ext cx="8435280" cy="5688632"/>
          </a:xfrm>
        </p:spPr>
        <p:txBody>
          <a:bodyPr>
            <a:normAutofit fontScale="47500" lnSpcReduction="20000"/>
          </a:bodyPr>
          <a:lstStyle/>
          <a:p>
            <a:r>
              <a:rPr lang="ru-RU" sz="3800" dirty="0" smtClean="0"/>
              <a:t>В XVIII-XIX веках жилищем мордвы являлась так называемая курная изба, которая топилась "по-чёрному", то есть у печи не было трубы, поэтому дым шёл непосредственно в избу. При топке для выхода дыма открывали дверь или специальные маленькие дымовые окошки. </a:t>
            </a:r>
            <a:br>
              <a:rPr lang="ru-RU" sz="3800" dirty="0" smtClean="0"/>
            </a:br>
            <a:r>
              <a:rPr lang="ru-RU" sz="3800" dirty="0" smtClean="0"/>
              <a:t/>
            </a:r>
            <a:br>
              <a:rPr lang="ru-RU" sz="3800" dirty="0" smtClean="0"/>
            </a:br>
            <a:r>
              <a:rPr lang="ru-RU" sz="3800" dirty="0" smtClean="0"/>
              <a:t>Жилище мордвы было </a:t>
            </a:r>
            <a:r>
              <a:rPr lang="ru-RU" sz="3800" dirty="0" err="1" smtClean="0"/>
              <a:t>двухраздельное</a:t>
            </a:r>
            <a:r>
              <a:rPr lang="ru-RU" sz="3800" dirty="0" smtClean="0"/>
              <a:t> и </a:t>
            </a:r>
            <a:r>
              <a:rPr lang="ru-RU" sz="3800" dirty="0" err="1" smtClean="0"/>
              <a:t>трёхраздельное</a:t>
            </a:r>
            <a:r>
              <a:rPr lang="ru-RU" sz="3800" dirty="0" smtClean="0"/>
              <a:t>. Первый тип дома был распространён чаще. Он состоял из жилой избы </a:t>
            </a:r>
            <a:r>
              <a:rPr lang="ru-RU" sz="3800" dirty="0" smtClean="0"/>
              <a:t>(и сеней. </a:t>
            </a:r>
            <a:r>
              <a:rPr lang="ru-RU" sz="3800" dirty="0" err="1" smtClean="0"/>
              <a:t>Трёхраздельный</a:t>
            </a:r>
            <a:r>
              <a:rPr lang="ru-RU" sz="3800" dirty="0" smtClean="0"/>
              <a:t> </a:t>
            </a:r>
            <a:r>
              <a:rPr lang="ru-RU" sz="3800" dirty="0" smtClean="0"/>
              <a:t>дом дополнялся горницей, которая использовалась зимой как место хранения различных хозяйственных вещей и только летом служила спальней. </a:t>
            </a:r>
            <a:br>
              <a:rPr lang="ru-RU" sz="3800" dirty="0" smtClean="0"/>
            </a:br>
            <a:r>
              <a:rPr lang="ru-RU" sz="3800" dirty="0" smtClean="0"/>
              <a:t/>
            </a:r>
            <a:br>
              <a:rPr lang="ru-RU" sz="3800" dirty="0" smtClean="0"/>
            </a:br>
            <a:r>
              <a:rPr lang="ru-RU" sz="3800" dirty="0" smtClean="0"/>
              <a:t>Жилище обычно было деревянным. Срубы были невысокие - до 13 венцов. Кроме срубных построек у </a:t>
            </a:r>
            <a:r>
              <a:rPr lang="ru-RU" sz="3800" dirty="0" smtClean="0"/>
              <a:t>мордвы </a:t>
            </a:r>
            <a:r>
              <a:rPr lang="ru-RU" sz="3800" dirty="0" smtClean="0"/>
              <a:t>было много домов из самана, сделанных из своеобразных кирпичей, которые изготовляли из глины, смешанной с соломой. Распространение подобного жилья было вызвано как нехваткой дерева для постройки, так и влиянием выходцев из южных районов России, где такое жилье было очень распространено. </a:t>
            </a:r>
            <a:br>
              <a:rPr lang="ru-RU" sz="3800" dirty="0" smtClean="0"/>
            </a:br>
            <a:r>
              <a:rPr lang="ru-RU" sz="3800" dirty="0" smtClean="0"/>
              <a:t/>
            </a:r>
            <a:br>
              <a:rPr lang="ru-RU" sz="3800" dirty="0" smtClean="0"/>
            </a:br>
            <a:r>
              <a:rPr lang="ru-RU" sz="3800" dirty="0" smtClean="0"/>
              <a:t>Внутренняя планировка была обычно среднерусской: печь стояла в одном из углов при входе. У мокши встречалась и южнорусская планировка, при которой печь стояла в дальнем углу избы. Для эрзянских, а часто </a:t>
            </a:r>
            <a:r>
              <a:rPr lang="ru-RU" sz="3800" dirty="0" err="1" smtClean="0"/>
              <a:t>мокшанских</a:t>
            </a:r>
            <a:r>
              <a:rPr lang="ru-RU" sz="3800" dirty="0" smtClean="0"/>
              <a:t> изб были характерны полати над дверью.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1230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Жилище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431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Жилище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9698" name="Picture 2" descr="C:\Documents and Settings\Администратор\Рабочий стол\mordva_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96752"/>
            <a:ext cx="4654037" cy="3777208"/>
          </a:xfrm>
          <a:prstGeom prst="rect">
            <a:avLst/>
          </a:prstGeom>
          <a:noFill/>
        </p:spPr>
      </p:pic>
      <p:pic>
        <p:nvPicPr>
          <p:cNvPr id="29699" name="Picture 3" descr="C:\Documents and Settings\Администратор\Рабочий стол\mordva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3501008"/>
            <a:ext cx="4537081" cy="3007866"/>
          </a:xfrm>
          <a:prstGeom prst="rect">
            <a:avLst/>
          </a:prstGeom>
          <a:noFill/>
        </p:spPr>
      </p:pic>
      <p:pic>
        <p:nvPicPr>
          <p:cNvPr id="29700" name="Picture 4" descr="C:\Documents and Settings\Администратор\Рабочий стол\mordva18_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260648"/>
            <a:ext cx="3923928" cy="28810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544616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Основным занятием мордвы издревле было земледелие. Основными возделываемыми культурами являлись </a:t>
            </a:r>
            <a:r>
              <a:rPr lang="ru-RU" dirty="0" smtClean="0"/>
              <a:t>рожь, </a:t>
            </a:r>
            <a:r>
              <a:rPr lang="ru-RU" dirty="0" smtClean="0"/>
              <a:t>овёс </a:t>
            </a:r>
            <a:r>
              <a:rPr lang="ru-RU" dirty="0" smtClean="0"/>
              <a:t>, </a:t>
            </a:r>
            <a:r>
              <a:rPr lang="ru-RU" dirty="0" smtClean="0"/>
              <a:t>ячмень </a:t>
            </a:r>
            <a:r>
              <a:rPr lang="ru-RU" dirty="0" smtClean="0"/>
              <a:t>, горох, просо, полба. </a:t>
            </a:r>
            <a:r>
              <a:rPr lang="ru-RU" dirty="0" smtClean="0"/>
              <a:t>Из технических культур выращивали </a:t>
            </a:r>
            <a:r>
              <a:rPr lang="ru-RU" dirty="0" smtClean="0"/>
              <a:t>коноплю </a:t>
            </a:r>
            <a:r>
              <a:rPr lang="ru-RU" dirty="0" smtClean="0"/>
              <a:t>и </a:t>
            </a:r>
            <a:r>
              <a:rPr lang="ru-RU" dirty="0" smtClean="0"/>
              <a:t>лён. </a:t>
            </a:r>
          </a:p>
          <a:p>
            <a:r>
              <a:rPr lang="ru-RU" dirty="0" smtClean="0"/>
              <a:t>В </a:t>
            </a:r>
            <a:r>
              <a:rPr lang="ru-RU" dirty="0" smtClean="0"/>
              <a:t>XIX веке появляются новые культуры: картофель, чечевица и мак. Кроме полеводства мордва издавна занималась огородничеством. Выращивали лук, чеснок, морковь, свёклу, капусту, огурцы, хмель. В XIX веке начинают выращивать помидоры и табак. Садоводство у мордвы было развито слабее, чем огородничество, в основном в пищу употреблялись дикорастущие ягоды и фрукты.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Важное место в хозяйстве мордвы занимало животноводство и птицеводство. Основным животным была </a:t>
            </a:r>
            <a:r>
              <a:rPr lang="ru-RU" dirty="0" smtClean="0"/>
              <a:t>лошадь, </a:t>
            </a:r>
            <a:r>
              <a:rPr lang="ru-RU" dirty="0" smtClean="0"/>
              <a:t>которая в основном использовалась как тягловая сила - для пахоты, боронования, перевозки грузов и людей. </a:t>
            </a:r>
            <a:r>
              <a:rPr lang="ru-RU" dirty="0" smtClean="0"/>
              <a:t>Коров, овец, </a:t>
            </a:r>
            <a:r>
              <a:rPr lang="ru-RU" dirty="0" smtClean="0"/>
              <a:t>свиней </a:t>
            </a:r>
            <a:r>
              <a:rPr lang="ru-RU" dirty="0" smtClean="0"/>
              <a:t>разводили </a:t>
            </a:r>
            <a:r>
              <a:rPr lang="ru-RU" dirty="0" smtClean="0"/>
              <a:t>главным образом для собственных нужд: получения мяса, молока, шерсти, шкур.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Птиц: кур, гусей, уток - также держали для своих потребностей. Лишь яйца обменивались на соль, спички, мыло, украшения, материю у разъездных торговцев.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Древнейшим занятием мордвы было пчеловодство. В древности мордва широко занималась бортничеством, то есть сбором мёда и воска у диких пчёл. Продукты пчеловодства были важнейшими продуктами обмена и торговли.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5632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Хозяйственная деятельность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51520" y="1052736"/>
            <a:ext cx="4824536" cy="5544616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У языческой мордвы было больше сотни богов. Почти на каждый предмет или природное явление приходился свой «хозяин». Больше всего при этом было богов женских: </a:t>
            </a:r>
            <a:r>
              <a:rPr lang="ru-RU" dirty="0" err="1" smtClean="0"/>
              <a:t>Вирява</a:t>
            </a:r>
            <a:r>
              <a:rPr lang="ru-RU" dirty="0" smtClean="0"/>
              <a:t> – богиня леса, </a:t>
            </a:r>
            <a:r>
              <a:rPr lang="ru-RU" dirty="0" err="1" smtClean="0"/>
              <a:t>Чиава</a:t>
            </a:r>
            <a:r>
              <a:rPr lang="ru-RU" dirty="0" smtClean="0"/>
              <a:t> – богиня солнца, </a:t>
            </a:r>
            <a:r>
              <a:rPr lang="ru-RU" dirty="0" err="1" smtClean="0"/>
              <a:t>Кудава</a:t>
            </a:r>
            <a:r>
              <a:rPr lang="ru-RU" dirty="0" smtClean="0"/>
              <a:t> – богиня дома. У каждой богини был муж – покровитель той же стихии или явления. Но роль мужей, как правило, была куда менее значительной.</a:t>
            </a:r>
          </a:p>
          <a:p>
            <a:r>
              <a:rPr lang="ru-RU" dirty="0" smtClean="0"/>
              <a:t>Вообще же, некоторые историки утверждают, что для древней мордвы был характерен матриархат. Женщина в мордовской семье пользовалась очень большим влиянием на мужа . В мордовских языках даже существовали такие пословицы: «Муж говорит, жена думает» или «Не верь мужу, спроси у жены».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5632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Языческие представления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7650" name="Picture 2" descr="C:\Documents and Settings\Администратор\Рабочий стол\69bfdba6ba63bf8b4d92329274ad173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556792"/>
            <a:ext cx="4032448" cy="31314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79512" y="836712"/>
            <a:ext cx="5040560" cy="3888432"/>
          </a:xfrm>
        </p:spPr>
        <p:txBody>
          <a:bodyPr>
            <a:normAutofit fontScale="40000" lnSpcReduction="20000"/>
          </a:bodyPr>
          <a:lstStyle/>
          <a:p>
            <a:r>
              <a:rPr lang="ru-RU" sz="4400" dirty="0" smtClean="0"/>
              <a:t>Зимний обрядовый цикл начинался с </a:t>
            </a:r>
            <a:r>
              <a:rPr lang="ru-RU" sz="4400" dirty="0" err="1" smtClean="0"/>
              <a:t>Роштувань</a:t>
            </a:r>
            <a:r>
              <a:rPr lang="ru-RU" sz="4400" dirty="0" smtClean="0"/>
              <a:t> </a:t>
            </a:r>
            <a:r>
              <a:rPr lang="ru-RU" sz="4400" dirty="0" err="1" smtClean="0"/>
              <a:t>куд</a:t>
            </a:r>
            <a:r>
              <a:rPr lang="ru-RU" sz="4400" dirty="0" smtClean="0"/>
              <a:t> (</a:t>
            </a:r>
            <a:r>
              <a:rPr lang="ru-RU" sz="4400" dirty="0" err="1" smtClean="0"/>
              <a:t>Роштовань</a:t>
            </a:r>
            <a:r>
              <a:rPr lang="ru-RU" sz="4400" dirty="0" smtClean="0"/>
              <a:t> </a:t>
            </a:r>
            <a:r>
              <a:rPr lang="ru-RU" sz="4400" dirty="0" err="1" smtClean="0"/>
              <a:t>кудо</a:t>
            </a:r>
            <a:r>
              <a:rPr lang="ru-RU" sz="4400" dirty="0" smtClean="0"/>
              <a:t>), в котором особое место занимали игры ряженых. Использовались также заклинания, </a:t>
            </a:r>
            <a:r>
              <a:rPr lang="ru-RU" sz="4400" dirty="0" err="1" smtClean="0"/>
              <a:t>колядование</a:t>
            </a:r>
            <a:r>
              <a:rPr lang="ru-RU" sz="4400" dirty="0" smtClean="0"/>
              <a:t>. </a:t>
            </a:r>
          </a:p>
          <a:p>
            <a:r>
              <a:rPr lang="ru-RU" sz="4400" dirty="0" smtClean="0"/>
              <a:t>В настоящее время широко празднуется – Масленица. </a:t>
            </a:r>
          </a:p>
          <a:p>
            <a:r>
              <a:rPr lang="ru-RU" sz="4400" dirty="0" smtClean="0"/>
              <a:t>В канун Вербного воскресенья (первый христианский праздник весенне-летнего календаря) девушки ходили по селу из дома в дом и хлестали спящих ветками вербы, чтобы передать силу растения человеку, сделать его здоровым. В обрядах этого праздника просматривается особенно сильное смешение христианских и языческих элементов.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152400"/>
            <a:ext cx="8507288" cy="612304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Календарные праздники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4097" name="Picture 1" descr="C:\Documents and Settings\Администратор\Рабочий стол\Rasjkenj_Ozka-_Modan_kajam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332656"/>
            <a:ext cx="3888432" cy="424847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9512" y="4725144"/>
            <a:ext cx="85689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Большая группа обрядов проводилась на Пасху. В середине 19 в. в некоторых мордовских сёлах Пасху встречали в Великую субботу. Празднично одетые девушка и молодой человек, олицетворявшие Пасху, обходили село. Хозяева каждого дома выходили им навстречу с угощением. В этот день мордва устраивала поминовение предков, просила у них содействия в получении хорошего урожая, размножении скота, ограждении от болезней и зла</a:t>
            </a:r>
            <a:r>
              <a:rPr lang="ru-RU" sz="1600" dirty="0" smtClean="0"/>
              <a:t>. 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544616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Последним большим праздником весеннего цикла, приуроченным к концу сева, была Троица. </a:t>
            </a:r>
          </a:p>
          <a:p>
            <a:r>
              <a:rPr lang="ru-RU" dirty="0" smtClean="0"/>
              <a:t>Этот </a:t>
            </a:r>
            <a:r>
              <a:rPr lang="ru-RU" dirty="0" smtClean="0"/>
              <a:t>праздник впитал дохристианские обычаи, связанные с почитанием растений: ими украшали дома, улицы, церкви. Главным предметом обрядового цикла была нарядная берёзка, которую проносили по селу</a:t>
            </a:r>
            <a:r>
              <a:rPr lang="ru-RU" dirty="0" smtClean="0"/>
              <a:t>.; </a:t>
            </a:r>
            <a:r>
              <a:rPr lang="ru-RU" dirty="0" smtClean="0"/>
              <a:t>до сих пор бытуют во многих мордовских селениях). </a:t>
            </a:r>
          </a:p>
          <a:p>
            <a:r>
              <a:rPr lang="ru-RU" dirty="0" smtClean="0"/>
              <a:t>Завершением всей весенне-летней обрядности был сам праздник Троицы. Зеленью и цветами во время летних праздников украшали дома, улицы, церкви. Девушки во время всей Троицкой недели ходили на гулянья в венках из листьев, цветов или просто втыкали цветы в волосы над ушами и вплетали их в косу. На Троицу украшали березку. Троицкую березку в песнях называли «летним днем» – </a:t>
            </a:r>
            <a:r>
              <a:rPr lang="ru-RU" i="1" dirty="0" err="1" smtClean="0"/>
              <a:t>кизоньши</a:t>
            </a:r>
            <a:r>
              <a:rPr lang="ru-RU" dirty="0" smtClean="0"/>
              <a:t> (м.), </a:t>
            </a:r>
            <a:r>
              <a:rPr lang="ru-RU" i="1" dirty="0" err="1" smtClean="0"/>
              <a:t>кизэнъчи</a:t>
            </a:r>
            <a:r>
              <a:rPr lang="ru-RU" dirty="0" smtClean="0"/>
              <a:t> (э.), который девушки «приводили» в деревню. Перед этим березку несколько раз окунали в реку, прося </a:t>
            </a:r>
            <a:r>
              <a:rPr lang="ru-RU" i="1" dirty="0" err="1" smtClean="0"/>
              <a:t>Ведьаву</a:t>
            </a:r>
            <a:r>
              <a:rPr lang="ru-RU" dirty="0" smtClean="0"/>
              <a:t> «вымыть летний день». Затем ее проносили по всему селу. </a:t>
            </a:r>
            <a:endParaRPr lang="ru-RU" dirty="0" smtClean="0"/>
          </a:p>
          <a:p>
            <a:r>
              <a:rPr lang="ru-RU" dirty="0" smtClean="0"/>
              <a:t>Осенние обряды приурочивались к периоду созревания хлебов и фруктов. Перед сбором урожая устраивались моления в честь богов — покровителей плодородия (</a:t>
            </a:r>
            <a:r>
              <a:rPr lang="ru-RU" dirty="0" err="1" smtClean="0"/>
              <a:t>Масторавы</a:t>
            </a:r>
            <a:r>
              <a:rPr lang="ru-RU" dirty="0" smtClean="0"/>
              <a:t>, </a:t>
            </a:r>
            <a:r>
              <a:rPr lang="ru-RU" dirty="0" err="1" smtClean="0"/>
              <a:t>Норовавы</a:t>
            </a:r>
            <a:r>
              <a:rPr lang="ru-RU" dirty="0" smtClean="0"/>
              <a:t> и др.).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56320"/>
          </a:xfrm>
        </p:spPr>
        <p:txBody>
          <a:bodyPr>
            <a:normAutofit fontScale="90000"/>
          </a:bodyPr>
          <a:lstStyle/>
          <a:p>
            <a:r>
              <a:rPr lang="ru-RU" sz="4400" dirty="0" smtClean="0">
                <a:solidFill>
                  <a:srgbClr val="FF0000"/>
                </a:solidFill>
              </a:rPr>
              <a:t>Календарные праздники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836712"/>
            <a:ext cx="5148064" cy="5688632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Мордовская свадьба – одно из самобытных явлений в жизни мордвы. Свадебные обряды как у эрзян, так и мокшан отличались большой сложностью и разнообразием. Традиционную мордовскую свадьбу можно назвать народной музыкальной драмой, в которой остродраматические эпизоды, связанные с уходом невесты из отчего дома (плачи, песни-монологи, обращение к родителям и подругам, к родным местам и окружающей </a:t>
            </a:r>
            <a:r>
              <a:rPr lang="ru-RU" dirty="0" smtClean="0"/>
              <a:t>природе. </a:t>
            </a:r>
            <a:endParaRPr lang="ru-RU" dirty="0" smtClean="0"/>
          </a:p>
          <a:p>
            <a:r>
              <a:rPr lang="ru-RU" i="1" u="sng" dirty="0" smtClean="0"/>
              <a:t>Свадьба состоит из следующих действий-этапов:</a:t>
            </a:r>
            <a:r>
              <a:rPr lang="ru-RU" dirty="0" smtClean="0"/>
              <a:t> </a:t>
            </a:r>
          </a:p>
          <a:p>
            <a:r>
              <a:rPr lang="ru-RU" dirty="0" smtClean="0"/>
              <a:t>1) </a:t>
            </a:r>
            <a:r>
              <a:rPr lang="ru-RU" dirty="0" smtClean="0"/>
              <a:t>сватовство; </a:t>
            </a:r>
            <a:endParaRPr lang="ru-RU" dirty="0" smtClean="0"/>
          </a:p>
          <a:p>
            <a:r>
              <a:rPr lang="ru-RU" dirty="0" smtClean="0"/>
              <a:t>2) приготовление к </a:t>
            </a:r>
            <a:r>
              <a:rPr lang="ru-RU" dirty="0" smtClean="0"/>
              <a:t>свадьбе; </a:t>
            </a:r>
            <a:endParaRPr lang="ru-RU" dirty="0" smtClean="0"/>
          </a:p>
          <a:p>
            <a:r>
              <a:rPr lang="ru-RU" dirty="0" smtClean="0"/>
              <a:t>3) свадьба в доме </a:t>
            </a:r>
            <a:r>
              <a:rPr lang="ru-RU" dirty="0" smtClean="0"/>
              <a:t>жениха</a:t>
            </a:r>
            <a:endParaRPr lang="ru-RU" dirty="0" smtClean="0"/>
          </a:p>
          <a:p>
            <a:r>
              <a:rPr lang="ru-RU" dirty="0" smtClean="0"/>
              <a:t>4) свадьба в доме </a:t>
            </a:r>
            <a:r>
              <a:rPr lang="ru-RU" dirty="0" smtClean="0"/>
              <a:t>невесты; </a:t>
            </a:r>
            <a:endParaRPr lang="ru-RU" dirty="0" smtClean="0"/>
          </a:p>
          <a:p>
            <a:r>
              <a:rPr lang="ru-RU" dirty="0" smtClean="0"/>
              <a:t>5) приезд свадебного поезда к </a:t>
            </a:r>
            <a:r>
              <a:rPr lang="ru-RU" dirty="0" smtClean="0"/>
              <a:t>невесте; </a:t>
            </a:r>
            <a:endParaRPr lang="ru-RU" dirty="0" smtClean="0"/>
          </a:p>
          <a:p>
            <a:r>
              <a:rPr lang="ru-RU" dirty="0" smtClean="0"/>
              <a:t>6) свадьба в доме жениха после </a:t>
            </a:r>
            <a:r>
              <a:rPr lang="ru-RU" dirty="0" smtClean="0"/>
              <a:t>венчания; </a:t>
            </a:r>
            <a:endParaRPr lang="ru-RU" dirty="0" smtClean="0"/>
          </a:p>
          <a:p>
            <a:r>
              <a:rPr lang="ru-RU" dirty="0" smtClean="0"/>
              <a:t>7) день потех или ряженых .</a:t>
            </a:r>
          </a:p>
          <a:p>
            <a:r>
              <a:rPr lang="ru-RU" dirty="0" smtClean="0"/>
              <a:t>Заключение браков традиционно являлось делом их родителей и родственников. Часто при выборе невесты основное внимание обращалось на имущественное положение ее семьи, трудолюбие и здоровье девушки.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504056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Семейно-бытовая обрядность. Свадьба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7169" name="Picture 1" descr="C:\Documents and Settings\Администратор\Рабочий стол\288aac41eb9e3b9e38f7096a2c40785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340767"/>
            <a:ext cx="3888432" cy="37444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1878</TotalTime>
  <Words>1713</Words>
  <Application>Microsoft Office PowerPoint</Application>
  <PresentationFormat>Экран (4:3)</PresentationFormat>
  <Paragraphs>67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Бумажная</vt:lpstr>
      <vt:lpstr>Мордва</vt:lpstr>
      <vt:lpstr>Происхождение  народа</vt:lpstr>
      <vt:lpstr>Жилище</vt:lpstr>
      <vt:lpstr>Жилище</vt:lpstr>
      <vt:lpstr>Хозяйственная деятельность</vt:lpstr>
      <vt:lpstr>Языческие представления</vt:lpstr>
      <vt:lpstr>Календарные праздники</vt:lpstr>
      <vt:lpstr>Календарные праздники</vt:lpstr>
      <vt:lpstr>Семейно-бытовая обрядность. Свадьба</vt:lpstr>
      <vt:lpstr>Свадьба</vt:lpstr>
      <vt:lpstr>Семейно-бытовая обрядность.. Родинный цикл.</vt:lpstr>
      <vt:lpstr>Семейно-бытовая обрядность.. Родинный цикл</vt:lpstr>
      <vt:lpstr>Семейно-бытовая обрядность. Похороны</vt:lpstr>
      <vt:lpstr>Традиционный костюм</vt:lpstr>
      <vt:lpstr>Слайд 15</vt:lpstr>
      <vt:lpstr>Слайд 16</vt:lpstr>
      <vt:lpstr>Слайд 17</vt:lpstr>
      <vt:lpstr>Слайд 18</vt:lpstr>
      <vt:lpstr>Слайд 19</vt:lpstr>
      <vt:lpstr>Традиционная кухня</vt:lpstr>
    </vt:vector>
  </TitlesOfParts>
  <Company>DreamLair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: Обитатели Древней Волги</dc:title>
  <dc:creator>Loner-XP</dc:creator>
  <cp:lastModifiedBy>kor2k214</cp:lastModifiedBy>
  <cp:revision>186</cp:revision>
  <dcterms:created xsi:type="dcterms:W3CDTF">2012-11-30T12:43:59Z</dcterms:created>
  <dcterms:modified xsi:type="dcterms:W3CDTF">2017-02-13T17:12:40Z</dcterms:modified>
</cp:coreProperties>
</file>